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</p:sldIdLst>
  <p:sldSz cx="18288000" cy="10287000"/>
  <p:notesSz cx="6858000" cy="9144000"/>
  <p:embeddedFontLst>
    <p:embeddedFont>
      <p:font typeface="Bahnschrift SemiBold" pitchFamily="34" charset="0"/>
      <p:bold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Poppins Bold" charset="0"/>
      <p:regular r:id="rId18"/>
    </p:embeddedFont>
    <p:embeddedFont>
      <p:font typeface="Poppins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41" autoAdjust="0"/>
  </p:normalViewPr>
  <p:slideViewPr>
    <p:cSldViewPr>
      <p:cViewPr>
        <p:scale>
          <a:sx n="50" d="100"/>
          <a:sy n="50" d="100"/>
        </p:scale>
        <p:origin x="-960" y="-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0D08CA-86DD-48CF-8F1B-D6411A094245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38DBDE13-E486-483F-B2B8-875EA98986D4}">
      <dgm:prSet/>
      <dgm:spPr/>
      <dgm:t>
        <a:bodyPr/>
        <a:lstStyle/>
        <a:p>
          <a:pPr rtl="0"/>
          <a:r>
            <a:rPr lang="en-US" dirty="0" smtClean="0"/>
            <a:t>The system senses when you’re distracted or frustrated.</a:t>
          </a:r>
          <a:endParaRPr lang="en-US" dirty="0"/>
        </a:p>
      </dgm:t>
    </dgm:pt>
    <dgm:pt modelId="{B6458B2C-C85F-47F7-9504-79D6F18DC38E}" type="parTrans" cxnId="{759ABB19-1A1A-4639-B9A7-F0CD366048C4}">
      <dgm:prSet/>
      <dgm:spPr/>
      <dgm:t>
        <a:bodyPr/>
        <a:lstStyle/>
        <a:p>
          <a:endParaRPr lang="en-US"/>
        </a:p>
      </dgm:t>
    </dgm:pt>
    <dgm:pt modelId="{B014CC94-215C-4F3D-8716-63A92334E568}" type="sibTrans" cxnId="{759ABB19-1A1A-4639-B9A7-F0CD366048C4}">
      <dgm:prSet/>
      <dgm:spPr/>
      <dgm:t>
        <a:bodyPr/>
        <a:lstStyle/>
        <a:p>
          <a:endParaRPr lang="en-US"/>
        </a:p>
      </dgm:t>
    </dgm:pt>
    <dgm:pt modelId="{4416A278-393E-46B0-AF35-AEDABC5562D7}">
      <dgm:prSet/>
      <dgm:spPr/>
      <dgm:t>
        <a:bodyPr/>
        <a:lstStyle/>
        <a:p>
          <a:pPr rtl="0"/>
          <a:r>
            <a:rPr lang="en-US" dirty="0" smtClean="0"/>
            <a:t>Lessons adapt instantly to your cognitive state.</a:t>
          </a:r>
          <a:endParaRPr lang="en-US" dirty="0"/>
        </a:p>
      </dgm:t>
    </dgm:pt>
    <dgm:pt modelId="{D84A10C4-329B-4DF8-9D11-E565E02D851C}" type="parTrans" cxnId="{71B650AC-40FE-4E9B-AFFE-35BDB74F9393}">
      <dgm:prSet/>
      <dgm:spPr/>
      <dgm:t>
        <a:bodyPr/>
        <a:lstStyle/>
        <a:p>
          <a:endParaRPr lang="en-US"/>
        </a:p>
      </dgm:t>
    </dgm:pt>
    <dgm:pt modelId="{17828FA2-023D-4AA4-8E43-55167993982F}" type="sibTrans" cxnId="{71B650AC-40FE-4E9B-AFFE-35BDB74F9393}">
      <dgm:prSet/>
      <dgm:spPr/>
      <dgm:t>
        <a:bodyPr/>
        <a:lstStyle/>
        <a:p>
          <a:endParaRPr lang="en-US"/>
        </a:p>
      </dgm:t>
    </dgm:pt>
    <dgm:pt modelId="{D06B8F36-0FBC-4466-AAFA-5D630887A099}">
      <dgm:prSet/>
      <dgm:spPr/>
      <dgm:t>
        <a:bodyPr/>
        <a:lstStyle/>
        <a:p>
          <a:pPr rtl="0"/>
          <a:r>
            <a:rPr lang="en-US" dirty="0" smtClean="0"/>
            <a:t>Teachers get insights into students’ engagement and attention span.</a:t>
          </a:r>
          <a:endParaRPr lang="en-US" dirty="0"/>
        </a:p>
      </dgm:t>
    </dgm:pt>
    <dgm:pt modelId="{88E398FD-6E27-4805-82B4-220B017AD23F}" type="parTrans" cxnId="{F348C038-BFC8-4EA5-9E31-A5E450DF0EBD}">
      <dgm:prSet/>
      <dgm:spPr/>
      <dgm:t>
        <a:bodyPr/>
        <a:lstStyle/>
        <a:p>
          <a:endParaRPr lang="en-US"/>
        </a:p>
      </dgm:t>
    </dgm:pt>
    <dgm:pt modelId="{C48E4C11-E5D5-4C4C-BDE4-6CB7E7A55F82}" type="sibTrans" cxnId="{F348C038-BFC8-4EA5-9E31-A5E450DF0EBD}">
      <dgm:prSet/>
      <dgm:spPr/>
      <dgm:t>
        <a:bodyPr/>
        <a:lstStyle/>
        <a:p>
          <a:endParaRPr lang="en-US"/>
        </a:p>
      </dgm:t>
    </dgm:pt>
    <dgm:pt modelId="{5DE16169-D84F-4E61-90D2-597524D7CAD5}" type="pres">
      <dgm:prSet presAssocID="{9E0D08CA-86DD-48CF-8F1B-D6411A094245}" presName="linear" presStyleCnt="0">
        <dgm:presLayoutVars>
          <dgm:animLvl val="lvl"/>
          <dgm:resizeHandles val="exact"/>
        </dgm:presLayoutVars>
      </dgm:prSet>
      <dgm:spPr/>
    </dgm:pt>
    <dgm:pt modelId="{F419CAED-2365-40F3-8360-87B2FD166BCF}" type="pres">
      <dgm:prSet presAssocID="{38DBDE13-E486-483F-B2B8-875EA98986D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E55E27-0EBD-4A9A-9AA5-95F99540F327}" type="pres">
      <dgm:prSet presAssocID="{B014CC94-215C-4F3D-8716-63A92334E568}" presName="spacer" presStyleCnt="0"/>
      <dgm:spPr/>
    </dgm:pt>
    <dgm:pt modelId="{3C324B65-5CA3-4184-89AF-710DA43B3F3B}" type="pres">
      <dgm:prSet presAssocID="{4416A278-393E-46B0-AF35-AEDABC5562D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239C38-68E2-42E7-B57F-C13179395646}" type="pres">
      <dgm:prSet presAssocID="{17828FA2-023D-4AA4-8E43-55167993982F}" presName="spacer" presStyleCnt="0"/>
      <dgm:spPr/>
    </dgm:pt>
    <dgm:pt modelId="{DE2DDD11-1CAD-4B24-900F-FC518A566FA0}" type="pres">
      <dgm:prSet presAssocID="{D06B8F36-0FBC-4466-AAFA-5D630887A09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CDCB2AB-DF4B-4B44-B1A8-F0B469C34EDF}" type="presOf" srcId="{9E0D08CA-86DD-48CF-8F1B-D6411A094245}" destId="{5DE16169-D84F-4E61-90D2-597524D7CAD5}" srcOrd="0" destOrd="0" presId="urn:microsoft.com/office/officeart/2005/8/layout/vList2"/>
    <dgm:cxn modelId="{0A6A3B09-9C75-4FDF-8BAB-2A2A48C8F35D}" type="presOf" srcId="{38DBDE13-E486-483F-B2B8-875EA98986D4}" destId="{F419CAED-2365-40F3-8360-87B2FD166BCF}" srcOrd="0" destOrd="0" presId="urn:microsoft.com/office/officeart/2005/8/layout/vList2"/>
    <dgm:cxn modelId="{759ABB19-1A1A-4639-B9A7-F0CD366048C4}" srcId="{9E0D08CA-86DD-48CF-8F1B-D6411A094245}" destId="{38DBDE13-E486-483F-B2B8-875EA98986D4}" srcOrd="0" destOrd="0" parTransId="{B6458B2C-C85F-47F7-9504-79D6F18DC38E}" sibTransId="{B014CC94-215C-4F3D-8716-63A92334E568}"/>
    <dgm:cxn modelId="{71B650AC-40FE-4E9B-AFFE-35BDB74F9393}" srcId="{9E0D08CA-86DD-48CF-8F1B-D6411A094245}" destId="{4416A278-393E-46B0-AF35-AEDABC5562D7}" srcOrd="1" destOrd="0" parTransId="{D84A10C4-329B-4DF8-9D11-E565E02D851C}" sibTransId="{17828FA2-023D-4AA4-8E43-55167993982F}"/>
    <dgm:cxn modelId="{F348C038-BFC8-4EA5-9E31-A5E450DF0EBD}" srcId="{9E0D08CA-86DD-48CF-8F1B-D6411A094245}" destId="{D06B8F36-0FBC-4466-AAFA-5D630887A099}" srcOrd="2" destOrd="0" parTransId="{88E398FD-6E27-4805-82B4-220B017AD23F}" sibTransId="{C48E4C11-E5D5-4C4C-BDE4-6CB7E7A55F82}"/>
    <dgm:cxn modelId="{57464733-56B1-41AE-90D9-BD3072F5B4F0}" type="presOf" srcId="{4416A278-393E-46B0-AF35-AEDABC5562D7}" destId="{3C324B65-5CA3-4184-89AF-710DA43B3F3B}" srcOrd="0" destOrd="0" presId="urn:microsoft.com/office/officeart/2005/8/layout/vList2"/>
    <dgm:cxn modelId="{71828E7E-287B-4974-A2A5-1447DB13CBA9}" type="presOf" srcId="{D06B8F36-0FBC-4466-AAFA-5D630887A099}" destId="{DE2DDD11-1CAD-4B24-900F-FC518A566FA0}" srcOrd="0" destOrd="0" presId="urn:microsoft.com/office/officeart/2005/8/layout/vList2"/>
    <dgm:cxn modelId="{E12E681A-F28B-4D45-B4BA-667F9E263B0A}" type="presParOf" srcId="{5DE16169-D84F-4E61-90D2-597524D7CAD5}" destId="{F419CAED-2365-40F3-8360-87B2FD166BCF}" srcOrd="0" destOrd="0" presId="urn:microsoft.com/office/officeart/2005/8/layout/vList2"/>
    <dgm:cxn modelId="{FC48F756-33EA-4BB3-8AF2-F9E914AA0CBF}" type="presParOf" srcId="{5DE16169-D84F-4E61-90D2-597524D7CAD5}" destId="{38E55E27-0EBD-4A9A-9AA5-95F99540F327}" srcOrd="1" destOrd="0" presId="urn:microsoft.com/office/officeart/2005/8/layout/vList2"/>
    <dgm:cxn modelId="{7AC19919-BB0A-4F95-8FAD-50C0C904841B}" type="presParOf" srcId="{5DE16169-D84F-4E61-90D2-597524D7CAD5}" destId="{3C324B65-5CA3-4184-89AF-710DA43B3F3B}" srcOrd="2" destOrd="0" presId="urn:microsoft.com/office/officeart/2005/8/layout/vList2"/>
    <dgm:cxn modelId="{17DDDD51-A5BE-4168-AF37-3578A1E8EE63}" type="presParOf" srcId="{5DE16169-D84F-4E61-90D2-597524D7CAD5}" destId="{62239C38-68E2-42E7-B57F-C13179395646}" srcOrd="3" destOrd="0" presId="urn:microsoft.com/office/officeart/2005/8/layout/vList2"/>
    <dgm:cxn modelId="{EE6FCD1A-46BF-470A-B1ED-03D04A4E2FC7}" type="presParOf" srcId="{5DE16169-D84F-4E61-90D2-597524D7CAD5}" destId="{DE2DDD11-1CAD-4B24-900F-FC518A566FA0}" srcOrd="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5662C8-E359-4A0A-B291-8356D9F85B2C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D447336-2A90-4A44-9EB2-9749101423F7}">
      <dgm:prSet/>
      <dgm:spPr>
        <a:noFill/>
      </dgm:spPr>
      <dgm:t>
        <a:bodyPr/>
        <a:lstStyle/>
        <a:p>
          <a:pPr rtl="0"/>
          <a:r>
            <a:rPr lang="en-US" b="1" dirty="0" smtClean="0">
              <a:solidFill>
                <a:schemeClr val="accent4">
                  <a:lumMod val="50000"/>
                </a:schemeClr>
              </a:solidFill>
            </a:rPr>
            <a:t>Computer vision → </a:t>
          </a:r>
          <a:r>
            <a:rPr lang="en-US" dirty="0" smtClean="0">
              <a:solidFill>
                <a:schemeClr val="tx1"/>
              </a:solidFill>
            </a:rPr>
            <a:t>tracks eye focus, facial expressions.</a:t>
          </a:r>
          <a:endParaRPr lang="en-US" dirty="0">
            <a:solidFill>
              <a:schemeClr val="tx1"/>
            </a:solidFill>
          </a:endParaRPr>
        </a:p>
      </dgm:t>
    </dgm:pt>
    <dgm:pt modelId="{730D5629-C9A9-4189-8A79-B239699125A2}" type="parTrans" cxnId="{B1309263-F294-4BFF-88B2-29C43ADFBC1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46BD30-5041-4AD4-87A2-6D008677B833}" type="sibTrans" cxnId="{B1309263-F294-4BFF-88B2-29C43ADFBC1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AA301F-EFA6-4014-A577-E05CD6DC1AEC}">
      <dgm:prSet/>
      <dgm:spPr>
        <a:noFill/>
      </dgm:spPr>
      <dgm:t>
        <a:bodyPr/>
        <a:lstStyle/>
        <a:p>
          <a:pPr rtl="0"/>
          <a:r>
            <a:rPr lang="en-US" b="1" dirty="0" smtClean="0">
              <a:solidFill>
                <a:schemeClr val="accent4">
                  <a:lumMod val="50000"/>
                </a:schemeClr>
              </a:solidFill>
            </a:rPr>
            <a:t>Voice sentiment analysis → </a:t>
          </a:r>
          <a:r>
            <a:rPr lang="en-US" dirty="0" smtClean="0">
              <a:solidFill>
                <a:schemeClr val="tx1"/>
              </a:solidFill>
            </a:rPr>
            <a:t>detects stress, curiosity, frustration.</a:t>
          </a:r>
          <a:endParaRPr lang="en-US" dirty="0">
            <a:solidFill>
              <a:schemeClr val="tx1"/>
            </a:solidFill>
          </a:endParaRPr>
        </a:p>
      </dgm:t>
    </dgm:pt>
    <dgm:pt modelId="{CBF4E0D4-6B63-44CB-ADEA-B8856AC5D7A2}" type="parTrans" cxnId="{16D2D8D2-6447-4CFC-9D17-A3DEDB611F2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E3E50B2-F6B9-4AAA-BDA4-3CFA8AC10A8F}" type="sibTrans" cxnId="{16D2D8D2-6447-4CFC-9D17-A3DEDB611F2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CFB0320-95BE-4E28-A77B-283FFC54788B}" type="pres">
      <dgm:prSet presAssocID="{E15662C8-E359-4A0A-B291-8356D9F85B2C}" presName="linear" presStyleCnt="0">
        <dgm:presLayoutVars>
          <dgm:animLvl val="lvl"/>
          <dgm:resizeHandles val="exact"/>
        </dgm:presLayoutVars>
      </dgm:prSet>
      <dgm:spPr/>
    </dgm:pt>
    <dgm:pt modelId="{A449F863-473A-4796-8FAD-47E43B2D959B}" type="pres">
      <dgm:prSet presAssocID="{FD447336-2A90-4A44-9EB2-9749101423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4D78F78-704D-44AB-8E5A-2862888FD852}" type="pres">
      <dgm:prSet presAssocID="{6D46BD30-5041-4AD4-87A2-6D008677B833}" presName="spacer" presStyleCnt="0"/>
      <dgm:spPr/>
    </dgm:pt>
    <dgm:pt modelId="{EEFE4556-93F7-4D50-B8FD-29F91802E283}" type="pres">
      <dgm:prSet presAssocID="{86AA301F-EFA6-4014-A577-E05CD6DC1AE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C7638C1-82EA-415A-9042-D5B3851D1FBF}" type="presOf" srcId="{86AA301F-EFA6-4014-A577-E05CD6DC1AEC}" destId="{EEFE4556-93F7-4D50-B8FD-29F91802E283}" srcOrd="0" destOrd="0" presId="urn:microsoft.com/office/officeart/2005/8/layout/vList2"/>
    <dgm:cxn modelId="{B1309263-F294-4BFF-88B2-29C43ADFBC1E}" srcId="{E15662C8-E359-4A0A-B291-8356D9F85B2C}" destId="{FD447336-2A90-4A44-9EB2-9749101423F7}" srcOrd="0" destOrd="0" parTransId="{730D5629-C9A9-4189-8A79-B239699125A2}" sibTransId="{6D46BD30-5041-4AD4-87A2-6D008677B833}"/>
    <dgm:cxn modelId="{26BE1501-4029-4577-B439-CD0F3577DBDF}" type="presOf" srcId="{E15662C8-E359-4A0A-B291-8356D9F85B2C}" destId="{6CFB0320-95BE-4E28-A77B-283FFC54788B}" srcOrd="0" destOrd="0" presId="urn:microsoft.com/office/officeart/2005/8/layout/vList2"/>
    <dgm:cxn modelId="{206FF88A-0A15-4AE7-9315-2D278DB54612}" type="presOf" srcId="{FD447336-2A90-4A44-9EB2-9749101423F7}" destId="{A449F863-473A-4796-8FAD-47E43B2D959B}" srcOrd="0" destOrd="0" presId="urn:microsoft.com/office/officeart/2005/8/layout/vList2"/>
    <dgm:cxn modelId="{16D2D8D2-6447-4CFC-9D17-A3DEDB611F2C}" srcId="{E15662C8-E359-4A0A-B291-8356D9F85B2C}" destId="{86AA301F-EFA6-4014-A577-E05CD6DC1AEC}" srcOrd="1" destOrd="0" parTransId="{CBF4E0D4-6B63-44CB-ADEA-B8856AC5D7A2}" sibTransId="{BE3E50B2-F6B9-4AAA-BDA4-3CFA8AC10A8F}"/>
    <dgm:cxn modelId="{CF030807-F9ED-44B2-97F9-21524BC0B27E}" type="presParOf" srcId="{6CFB0320-95BE-4E28-A77B-283FFC54788B}" destId="{A449F863-473A-4796-8FAD-47E43B2D959B}" srcOrd="0" destOrd="0" presId="urn:microsoft.com/office/officeart/2005/8/layout/vList2"/>
    <dgm:cxn modelId="{7092D39A-3742-41EF-9B15-51470FC39A75}" type="presParOf" srcId="{6CFB0320-95BE-4E28-A77B-283FFC54788B}" destId="{C4D78F78-704D-44AB-8E5A-2862888FD852}" srcOrd="1" destOrd="0" presId="urn:microsoft.com/office/officeart/2005/8/layout/vList2"/>
    <dgm:cxn modelId="{EFB304F3-EE63-4632-8D74-D6E089C12308}" type="presParOf" srcId="{6CFB0320-95BE-4E28-A77B-283FFC54788B}" destId="{EEFE4556-93F7-4D50-B8FD-29F91802E283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9CAED-2365-40F3-8360-87B2FD166BCF}">
      <dsp:nvSpPr>
        <dsp:cNvPr id="0" name=""/>
        <dsp:cNvSpPr/>
      </dsp:nvSpPr>
      <dsp:spPr>
        <a:xfrm>
          <a:off x="0" y="173103"/>
          <a:ext cx="11030327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The system senses when you’re distracted or frustrated.</a:t>
          </a:r>
          <a:endParaRPr lang="en-US" sz="3000" kern="1200" dirty="0"/>
        </a:p>
      </dsp:txBody>
      <dsp:txXfrm>
        <a:off x="35125" y="208228"/>
        <a:ext cx="10960077" cy="649299"/>
      </dsp:txXfrm>
    </dsp:sp>
    <dsp:sp modelId="{3C324B65-5CA3-4184-89AF-710DA43B3F3B}">
      <dsp:nvSpPr>
        <dsp:cNvPr id="0" name=""/>
        <dsp:cNvSpPr/>
      </dsp:nvSpPr>
      <dsp:spPr>
        <a:xfrm>
          <a:off x="0" y="979053"/>
          <a:ext cx="11030327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Lessons adapt instantly to your cognitive state.</a:t>
          </a:r>
          <a:endParaRPr lang="en-US" sz="3000" kern="1200" dirty="0"/>
        </a:p>
      </dsp:txBody>
      <dsp:txXfrm>
        <a:off x="35125" y="1014178"/>
        <a:ext cx="10960077" cy="649299"/>
      </dsp:txXfrm>
    </dsp:sp>
    <dsp:sp modelId="{DE2DDD11-1CAD-4B24-900F-FC518A566FA0}">
      <dsp:nvSpPr>
        <dsp:cNvPr id="0" name=""/>
        <dsp:cNvSpPr/>
      </dsp:nvSpPr>
      <dsp:spPr>
        <a:xfrm>
          <a:off x="0" y="1785003"/>
          <a:ext cx="11030327" cy="7195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Teachers get insights into students’ engagement and attention span.</a:t>
          </a:r>
          <a:endParaRPr lang="en-US" sz="3000" kern="1200" dirty="0"/>
        </a:p>
      </dsp:txBody>
      <dsp:txXfrm>
        <a:off x="35125" y="1820128"/>
        <a:ext cx="10960077" cy="649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9F863-473A-4796-8FAD-47E43B2D959B}">
      <dsp:nvSpPr>
        <dsp:cNvPr id="0" name=""/>
        <dsp:cNvSpPr/>
      </dsp:nvSpPr>
      <dsp:spPr>
        <a:xfrm>
          <a:off x="0" y="68246"/>
          <a:ext cx="10253747" cy="719549"/>
        </a:xfrm>
        <a:prstGeom prst="roundRect">
          <a:avLst/>
        </a:pr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chemeClr val="accent4">
                  <a:lumMod val="50000"/>
                </a:schemeClr>
              </a:solidFill>
            </a:rPr>
            <a:t>Computer vision → </a:t>
          </a:r>
          <a:r>
            <a:rPr lang="en-US" sz="3000" kern="1200" dirty="0" smtClean="0">
              <a:solidFill>
                <a:schemeClr val="tx1"/>
              </a:solidFill>
            </a:rPr>
            <a:t>tracks eye focus, facial expressions.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103371"/>
        <a:ext cx="10183497" cy="649299"/>
      </dsp:txXfrm>
    </dsp:sp>
    <dsp:sp modelId="{EEFE4556-93F7-4D50-B8FD-29F91802E283}">
      <dsp:nvSpPr>
        <dsp:cNvPr id="0" name=""/>
        <dsp:cNvSpPr/>
      </dsp:nvSpPr>
      <dsp:spPr>
        <a:xfrm>
          <a:off x="0" y="874196"/>
          <a:ext cx="10253747" cy="719549"/>
        </a:xfrm>
        <a:prstGeom prst="roundRect">
          <a:avLst/>
        </a:pr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chemeClr val="accent4">
                  <a:lumMod val="50000"/>
                </a:schemeClr>
              </a:solidFill>
            </a:rPr>
            <a:t>Voice sentiment analysis → </a:t>
          </a:r>
          <a:r>
            <a:rPr lang="en-US" sz="3000" kern="1200" dirty="0" smtClean="0">
              <a:solidFill>
                <a:schemeClr val="tx1"/>
              </a:solidFill>
            </a:rPr>
            <a:t>detects stress, curiosity, frustration.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909321"/>
        <a:ext cx="10183497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6C6B0-1A3F-4259-BF0F-65590F0F4067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81A58-75DC-4A18-9142-A7FD3C4C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7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81A58-75DC-4A18-9142-A7FD3C4C02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8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53000">
              <a:schemeClr val="tx2">
                <a:lumMod val="20000"/>
                <a:lumOff val="80000"/>
              </a:schemeClr>
            </a:gs>
            <a:gs pos="83000">
              <a:schemeClr val="accent4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10" Type="http://schemas.openxmlformats.org/officeDocument/2006/relationships/image" Target="../media/image9.svg"/><Relationship Id="rId4" Type="http://schemas.openxmlformats.org/officeDocument/2006/relationships/image" Target="../media/image2.jpe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3.gif"/><Relationship Id="rId4" Type="http://schemas.openxmlformats.org/officeDocument/2006/relationships/image" Target="../media/image1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1756274" y="-4208728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8093034" y="-2212597"/>
            <a:ext cx="17033031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61326" y="-950136"/>
            <a:ext cx="10339338" cy="8608276"/>
            <a:chOff x="-273156" y="360779"/>
            <a:chExt cx="3490087" cy="2905760"/>
          </a:xfrm>
        </p:grpSpPr>
        <p:sp>
          <p:nvSpPr>
            <p:cNvPr id="16" name="Freeform 16"/>
            <p:cNvSpPr/>
            <p:nvPr/>
          </p:nvSpPr>
          <p:spPr>
            <a:xfrm>
              <a:off x="-273156" y="360779"/>
              <a:ext cx="3490087" cy="2905760"/>
            </a:xfrm>
            <a:custGeom>
              <a:avLst/>
              <a:gdLst/>
              <a:ahLst/>
              <a:cxnLst/>
              <a:rect l="l" t="t" r="r" b="b"/>
              <a:pathLst>
                <a:path w="3490087" h="2905760">
                  <a:moveTo>
                    <a:pt x="1381760" y="0"/>
                  </a:moveTo>
                  <a:lnTo>
                    <a:pt x="94869" y="1303909"/>
                  </a:lnTo>
                  <a:cubicBezTo>
                    <a:pt x="0" y="1351280"/>
                    <a:pt x="15875" y="1493012"/>
                    <a:pt x="35560" y="1557909"/>
                  </a:cubicBezTo>
                  <a:lnTo>
                    <a:pt x="247269" y="2396109"/>
                  </a:lnTo>
                  <a:lnTo>
                    <a:pt x="247269" y="2413000"/>
                  </a:lnTo>
                  <a:cubicBezTo>
                    <a:pt x="247269" y="2548509"/>
                    <a:pt x="399669" y="2638806"/>
                    <a:pt x="475869" y="2667000"/>
                  </a:cubicBezTo>
                  <a:lnTo>
                    <a:pt x="1322578" y="2887091"/>
                  </a:lnTo>
                  <a:cubicBezTo>
                    <a:pt x="1357122" y="2900299"/>
                    <a:pt x="1389634" y="2905633"/>
                    <a:pt x="1419733" y="2905760"/>
                  </a:cubicBezTo>
                  <a:lnTo>
                    <a:pt x="1420622" y="2905760"/>
                  </a:lnTo>
                  <a:cubicBezTo>
                    <a:pt x="1513967" y="2905633"/>
                    <a:pt x="1582801" y="2853436"/>
                    <a:pt x="1610487" y="2819400"/>
                  </a:cubicBezTo>
                  <a:lnTo>
                    <a:pt x="3490087" y="956691"/>
                  </a:lnTo>
                  <a:lnTo>
                    <a:pt x="3490087" y="0"/>
                  </a:lnTo>
                  <a:close/>
                </a:path>
              </a:pathLst>
            </a:custGeom>
            <a:blipFill>
              <a:blip r:embed="rId4"/>
              <a:stretch>
                <a:fillRect l="-19216" r="-19216"/>
              </a:stretch>
            </a:blipFill>
            <a:ln w="180975" cap="sq">
              <a:solidFill>
                <a:srgbClr val="011577"/>
              </a:solidFill>
              <a:prstDash val="solid"/>
              <a:miter/>
            </a:ln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567968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5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6"/>
              <a:stretch>
                <a:fillRect l="-30" r="-30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duotone>
                <a:prstClr val="black"/>
                <a:schemeClr val="tx2">
                  <a:lumMod val="50000"/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duotone>
                <a:prstClr val="black"/>
                <a:srgbClr val="002060">
                  <a:tint val="45000"/>
                  <a:satMod val="400000"/>
                </a:srgbClr>
              </a:duotone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duotone>
                <a:prstClr val="black"/>
                <a:schemeClr val="tx2">
                  <a:lumMod val="50000"/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duotone>
                <a:prstClr val="black"/>
                <a:schemeClr val="tx2">
                  <a:lumMod val="50000"/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</a14:imgLayer>
                  </a14:imgProps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50"/>
          <p:cNvGrpSpPr/>
          <p:nvPr/>
        </p:nvGrpSpPr>
        <p:grpSpPr>
          <a:xfrm>
            <a:off x="8427559" y="3158057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965864" y="1377257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1168547" y="3944553"/>
            <a:ext cx="682798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5796" b="1" spc="-173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AI </a:t>
            </a:r>
            <a:r>
              <a:rPr lang="en-US" sz="5796" b="1" spc="-173" dirty="0" smtClean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IN EDUCATION</a:t>
            </a:r>
            <a:endParaRPr lang="en-US" sz="5796" b="1" spc="-173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367930" y="5111069"/>
            <a:ext cx="6167214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7"/>
              </a:lnSpc>
              <a:spcBef>
                <a:spcPct val="0"/>
              </a:spcBef>
            </a:pPr>
            <a:r>
              <a:rPr lang="en-US" sz="3283" b="1" spc="328" dirty="0" err="1" smtClean="0">
                <a:solidFill>
                  <a:srgbClr val="020D47"/>
                </a:solidFill>
                <a:latin typeface="Poppins Bold"/>
                <a:ea typeface="Poppins Bold"/>
                <a:cs typeface="Poppins Bold"/>
                <a:sym typeface="Poppins Bold"/>
              </a:rPr>
              <a:t>NeuroAdaptive</a:t>
            </a:r>
            <a:r>
              <a:rPr lang="en-US" sz="3283" b="1" spc="328" dirty="0" smtClean="0">
                <a:solidFill>
                  <a:srgbClr val="020D47"/>
                </a:solidFill>
                <a:latin typeface="Poppins Bold"/>
                <a:ea typeface="Poppins Bold"/>
                <a:cs typeface="Poppins Bold"/>
                <a:sym typeface="Poppins Bold"/>
              </a:rPr>
              <a:t> Learning</a:t>
            </a:r>
            <a:endParaRPr lang="en-US" sz="3283" b="1" spc="328" dirty="0">
              <a:solidFill>
                <a:srgbClr val="020D47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www.samadhan.sistec.ac.in/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10629" y="6320658"/>
            <a:ext cx="6885285" cy="87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 smtClean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Team Lead: </a:t>
            </a:r>
            <a:r>
              <a:rPr lang="en-US" sz="2481" b="1" dirty="0" err="1" smtClean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Harshit</a:t>
            </a:r>
            <a:r>
              <a:rPr lang="en-US" sz="2481" b="1" dirty="0" smtClean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81" b="1" dirty="0" err="1" smtClean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Dubey</a:t>
            </a:r>
            <a:endParaRPr lang="en-US" sz="2481" b="1" dirty="0" smtClean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 smtClean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endParaRPr lang="en-US" sz="2481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0" name="TextBox 67">
            <a:extLst>
              <a:ext uri="{FF2B5EF4-FFF2-40B4-BE49-F238E27FC236}">
                <a16:creationId xmlns="" xmlns:a16="http://schemas.microsoft.com/office/drawing/2014/main" id="{B3A4C537-84BD-441F-02CC-EDCECE3E3FE8}"/>
              </a:ext>
            </a:extLst>
          </p:cNvPr>
          <p:cNvSpPr txBox="1"/>
          <p:nvPr/>
        </p:nvSpPr>
        <p:spPr>
          <a:xfrm>
            <a:off x="310629" y="5951852"/>
            <a:ext cx="6162381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 smtClean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Team name: </a:t>
            </a:r>
            <a:r>
              <a:rPr lang="en-US" sz="2481" b="1" dirty="0" smtClean="0">
                <a:solidFill>
                  <a:srgbClr val="FFE012"/>
                </a:solidFill>
                <a:latin typeface="Poppins Bold"/>
                <a:ea typeface="Poppins Bold"/>
                <a:cs typeface="Poppins Bold"/>
                <a:sym typeface="Poppins Bold"/>
              </a:rPr>
              <a:t>Binary eclipse</a:t>
            </a:r>
          </a:p>
          <a:p>
            <a:pPr algn="l">
              <a:lnSpc>
                <a:spcPts val="3474"/>
              </a:lnSpc>
              <a:spcBef>
                <a:spcPct val="0"/>
              </a:spcBef>
            </a:pPr>
            <a:endParaRPr lang="en-US" sz="2481" b="1" dirty="0" smtClean="0">
              <a:solidFill>
                <a:srgbClr val="FFC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 smtClean="0">
                <a:solidFill>
                  <a:srgbClr val="FFC0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Members:</a:t>
            </a:r>
          </a:p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 b="1" dirty="0" smtClean="0">
                <a:solidFill>
                  <a:srgbClr val="FFC000"/>
                </a:solidFill>
                <a:latin typeface="Poppins Bold"/>
                <a:ea typeface="Poppins Bold"/>
                <a:cs typeface="Poppins Bold"/>
                <a:sym typeface="Poppins Bold"/>
              </a:rPr>
              <a:t>Karan </a:t>
            </a:r>
            <a:r>
              <a:rPr lang="en-US" sz="2481" b="1" dirty="0" err="1" smtClean="0">
                <a:solidFill>
                  <a:srgbClr val="FFC000"/>
                </a:solidFill>
                <a:latin typeface="Poppins Bold"/>
                <a:ea typeface="Poppins Bold"/>
                <a:cs typeface="Poppins Bold"/>
                <a:sym typeface="Poppins Bold"/>
              </a:rPr>
              <a:t>Rathore</a:t>
            </a:r>
            <a:r>
              <a:rPr lang="en-US" sz="2481" b="1" dirty="0" smtClean="0">
                <a:solidFill>
                  <a:srgbClr val="FFC000"/>
                </a:solidFill>
                <a:latin typeface="Poppins Bold"/>
                <a:ea typeface="Poppins Bold"/>
                <a:cs typeface="Poppins Bold"/>
                <a:sym typeface="Poppins Bold"/>
              </a:rPr>
              <a:t>,  </a:t>
            </a:r>
            <a:r>
              <a:rPr lang="en-US" sz="2481" b="1" dirty="0" err="1" smtClean="0">
                <a:solidFill>
                  <a:srgbClr val="FFC000"/>
                </a:solidFill>
                <a:latin typeface="Poppins Bold"/>
                <a:ea typeface="Poppins Bold"/>
                <a:cs typeface="Poppins Bold"/>
                <a:sym typeface="Poppins Bold"/>
              </a:rPr>
              <a:t>Mahendra</a:t>
            </a:r>
            <a:r>
              <a:rPr lang="en-US" sz="2481" b="1" dirty="0" smtClean="0">
                <a:solidFill>
                  <a:srgbClr val="FFC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81" b="1" dirty="0" err="1" smtClean="0">
                <a:solidFill>
                  <a:srgbClr val="FFC000"/>
                </a:solidFill>
                <a:latin typeface="Poppins Bold"/>
                <a:ea typeface="Poppins Bold"/>
                <a:cs typeface="Poppins Bold"/>
                <a:sym typeface="Poppins Bold"/>
              </a:rPr>
              <a:t>Parmar</a:t>
            </a:r>
            <a:endParaRPr lang="en-US" sz="2481" b="1" dirty="0" smtClean="0">
              <a:solidFill>
                <a:srgbClr val="FFC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74"/>
              </a:lnSpc>
              <a:spcBef>
                <a:spcPct val="0"/>
              </a:spcBef>
            </a:pPr>
            <a:endParaRPr lang="en-US" sz="2481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-241431" y="1740903"/>
            <a:ext cx="8509785" cy="178763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Bahnschrift SemiBold" pitchFamily="34" charset="0"/>
              </a:rPr>
              <a:t>A 2-DAYS NATIONAL LEVEL HACKATHON</a:t>
            </a:r>
            <a:endParaRPr lang="en-US" sz="5400" b="1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9987" y="178602"/>
            <a:ext cx="11359450" cy="259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Closing &amp; Vision </a:t>
            </a:r>
            <a:endParaRPr lang="en-US" sz="5400" b="1" dirty="0" smtClean="0">
              <a:solidFill>
                <a:schemeClr val="accent2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pPr algn="ctr">
              <a:lnSpc>
                <a:spcPts val="6807"/>
              </a:lnSpc>
            </a:pPr>
            <a:r>
              <a:rPr lang="en-US" sz="5400" b="1" dirty="0" smtClean="0">
                <a:solidFill>
                  <a:schemeClr val="accent2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Statement</a:t>
            </a:r>
            <a:endParaRPr lang="en-US" sz="5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ts val="6807"/>
              </a:lnSpc>
            </a:pPr>
            <a:endParaRPr lang="en-US" sz="5400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353831" y="-2321407"/>
            <a:ext cx="4289135" cy="4414480"/>
            <a:chOff x="8851" y="-38100"/>
            <a:chExt cx="715685" cy="7366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15685" cy="635331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1854591" cy="150144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7F9566E8-76F6-5BD7-1C2F-6D11BD707FD9}"/>
              </a:ext>
            </a:extLst>
          </p:cNvPr>
          <p:cNvSpPr/>
          <p:nvPr/>
        </p:nvSpPr>
        <p:spPr>
          <a:xfrm>
            <a:off x="0" y="9510644"/>
            <a:ext cx="4297680" cy="768736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4"/>
          <p:cNvSpPr txBox="1"/>
          <p:nvPr/>
        </p:nvSpPr>
        <p:spPr>
          <a:xfrm>
            <a:off x="685800" y="6057900"/>
            <a:ext cx="30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905500" y="4011186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u="sng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8600" y="3390900"/>
            <a:ext cx="12458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 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“Education shouldn’t just be personalized—it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should </a:t>
            </a:r>
          </a:p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    be </a:t>
            </a:r>
            <a:r>
              <a:rPr lang="en-US" sz="3200" b="1" dirty="0" err="1" smtClean="0">
                <a:solidFill>
                  <a:schemeClr val="accent4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neuroadaptive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.”</a:t>
            </a:r>
            <a:endParaRPr lang="en-US" sz="32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48993" y="4767352"/>
            <a:ext cx="10993779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 future where every mind learns differently, yet thrives equally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75496" y="7107317"/>
            <a:ext cx="1009116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NeuroAdaptive</a:t>
            </a:r>
            <a:r>
              <a:rPr lang="en-US" sz="2800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Learning = The bridge between neuroscience</a:t>
            </a:r>
            <a:r>
              <a:rPr lang="en-US" sz="2800" dirty="0" smtClean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                                                </a:t>
            </a:r>
            <a:r>
              <a:rPr lang="en-US" sz="2800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AI, and education</a:t>
            </a:r>
            <a:r>
              <a:rPr lang="en-US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840" y="0"/>
            <a:ext cx="6559156" cy="1033181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4038600" y="2093073"/>
            <a:ext cx="7156474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Horizontal Scroll 35"/>
          <p:cNvSpPr/>
          <p:nvPr/>
        </p:nvSpPr>
        <p:spPr>
          <a:xfrm>
            <a:off x="533400" y="6888480"/>
            <a:ext cx="10871865" cy="1442323"/>
          </a:xfrm>
          <a:prstGeom prst="horizontalScroll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864486" y="1589738"/>
            <a:ext cx="8044325" cy="7107523"/>
            <a:chOff x="42629" y="0"/>
            <a:chExt cx="4197183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2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 rot="16200000">
            <a:off x="12299689" y="488830"/>
            <a:ext cx="700320" cy="124856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27" name="Freeform 27"/>
          <p:cNvSpPr/>
          <p:nvPr/>
        </p:nvSpPr>
        <p:spPr>
          <a:xfrm>
            <a:off x="6764146" y="2837148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62">
            <a:extLst>
              <a:ext uri="{FF2B5EF4-FFF2-40B4-BE49-F238E27FC236}">
                <a16:creationId xmlns="" xmlns:a16="http://schemas.microsoft.com/office/drawing/2014/main" id="{C3D6FDDC-E372-921B-B81E-DF8EA96CAE19}"/>
              </a:ext>
            </a:extLst>
          </p:cNvPr>
          <p:cNvSpPr/>
          <p:nvPr/>
        </p:nvSpPr>
        <p:spPr>
          <a:xfrm>
            <a:off x="13563600" y="9486900"/>
            <a:ext cx="4724400" cy="838200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8" name="Content Placeholder 37"/>
          <p:cNvSpPr>
            <a:spLocks noGrp="1"/>
          </p:cNvSpPr>
          <p:nvPr>
            <p:ph sz="half" idx="1"/>
          </p:nvPr>
        </p:nvSpPr>
        <p:spPr>
          <a:xfrm>
            <a:off x="6566626" y="3324513"/>
            <a:ext cx="6083223" cy="2961987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/>
          </a:p>
        </p:txBody>
      </p:sp>
      <p:sp>
        <p:nvSpPr>
          <p:cNvPr id="41" name="Text 0"/>
          <p:cNvSpPr>
            <a:spLocks noGrp="1"/>
          </p:cNvSpPr>
          <p:nvPr>
            <p:ph type="title"/>
          </p:nvPr>
        </p:nvSpPr>
        <p:spPr>
          <a:xfrm>
            <a:off x="8153400" y="454358"/>
            <a:ext cx="822960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The Problem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912" y="-1113542"/>
            <a:ext cx="7519857" cy="1215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25577" y="2637893"/>
            <a:ext cx="9248544" cy="70788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Traditional education = one-size-fits-all</a:t>
            </a:r>
            <a:endParaRPr lang="en-US" sz="4000" dirty="0"/>
          </a:p>
        </p:txBody>
      </p:sp>
      <p:sp>
        <p:nvSpPr>
          <p:cNvPr id="42" name="TextBox 41"/>
          <p:cNvSpPr txBox="1"/>
          <p:nvPr/>
        </p:nvSpPr>
        <p:spPr>
          <a:xfrm>
            <a:off x="7598855" y="4305300"/>
            <a:ext cx="10689145" cy="45858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Blip>
                <a:blip r:embed="rId10"/>
              </a:buBlip>
            </a:pP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Learners have different speeds, styles, </a:t>
            </a:r>
            <a:endParaRPr lang="en-US" sz="3200" b="1" dirty="0" smtClean="0">
              <a:solidFill>
                <a:schemeClr val="accent4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and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emotional responses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</a:p>
          <a:p>
            <a:endParaRPr lang="en-US" sz="3200" b="1" dirty="0" smtClean="0">
              <a:solidFill>
                <a:schemeClr val="accent4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pPr marL="457200" indent="-457200">
              <a:buBlip>
                <a:blip r:embed="rId10"/>
              </a:buBlip>
            </a:pP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Current 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ed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-tech personalization is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basic. </a:t>
            </a:r>
          </a:p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(only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difficulty adjustment, not real-time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).</a:t>
            </a:r>
          </a:p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</a:p>
          <a:p>
            <a:pPr marL="457200" indent="-457200">
              <a:buBlip>
                <a:blip r:embed="rId10"/>
              </a:buBlip>
            </a:pPr>
            <a:r>
              <a:rPr lang="en-US" sz="3200" b="1" dirty="0" err="1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Neurodivergent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learners (ADHD, dyslexia, autism) </a:t>
            </a:r>
            <a:endParaRPr lang="en-US" sz="3200" b="1" dirty="0" smtClean="0">
              <a:solidFill>
                <a:schemeClr val="accent4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are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often left behind.</a:t>
            </a:r>
            <a:endParaRPr lang="en-US" sz="32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36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7297552" y="1464976"/>
            <a:ext cx="657084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1945" y="495300"/>
            <a:ext cx="11359450" cy="174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The Vision</a:t>
            </a:r>
            <a:endParaRPr lang="en-US" sz="66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lnSpc>
                <a:spcPts val="6807"/>
              </a:lnSpc>
            </a:pPr>
            <a:endParaRPr lang="en-US" sz="6188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435074" cy="3992719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1003">
              <a:schemeClr val="dk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1003">
              <a:schemeClr val="dk2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3" y="862957"/>
            <a:ext cx="1741894" cy="1380642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4F2B029B-4791-C7BF-2950-C66E2D01287A}"/>
              </a:ext>
            </a:extLst>
          </p:cNvPr>
          <p:cNvSpPr/>
          <p:nvPr/>
        </p:nvSpPr>
        <p:spPr>
          <a:xfrm>
            <a:off x="-75036" y="9486900"/>
            <a:ext cx="4647036" cy="800100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TextBox 26"/>
          <p:cNvSpPr txBox="1"/>
          <p:nvPr/>
        </p:nvSpPr>
        <p:spPr>
          <a:xfrm>
            <a:off x="1028699" y="3162300"/>
            <a:ext cx="6365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Imagine a classroom </a:t>
            </a:r>
            <a:r>
              <a:rPr lang="en-US" sz="3600" b="1" dirty="0" smtClean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where</a:t>
            </a:r>
            <a:r>
              <a:rPr lang="en-US" sz="36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:</a:t>
            </a:r>
            <a:endParaRPr lang="en-US" sz="3600" b="1" dirty="0"/>
          </a:p>
          <a:p>
            <a:endParaRPr lang="en-US" dirty="0"/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866697528"/>
              </p:ext>
            </p:extLst>
          </p:nvPr>
        </p:nvGraphicFramePr>
        <p:xfrm>
          <a:off x="1056138" y="3924300"/>
          <a:ext cx="11030327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056138" y="7277100"/>
            <a:ext cx="798327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en-US" sz="3600" b="1" dirty="0" smtClean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36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This is </a:t>
            </a:r>
            <a:r>
              <a:rPr lang="en-US" sz="3600" b="1" dirty="0" err="1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NeuroAdaptive</a:t>
            </a:r>
            <a:r>
              <a:rPr lang="en-US" sz="36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Learning</a:t>
            </a:r>
            <a:r>
              <a:rPr lang="en-US" sz="40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sz="4000" b="1" dirty="0"/>
          </a:p>
          <a:p>
            <a:endParaRPr lang="en-US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0"/>
            <a:ext cx="5943596" cy="1027938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6252270" y="1635436"/>
            <a:ext cx="56388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1840" y="174901"/>
            <a:ext cx="11359450" cy="2620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How It </a:t>
            </a:r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Works</a:t>
            </a:r>
          </a:p>
          <a:p>
            <a:pPr algn="ctr">
              <a:lnSpc>
                <a:spcPts val="6807"/>
              </a:lnSpc>
            </a:pPr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(Core Components)</a:t>
            </a:r>
            <a:endParaRPr lang="en-US" sz="54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lnSpc>
                <a:spcPts val="6807"/>
              </a:lnSpc>
            </a:pPr>
            <a:endParaRPr lang="en-US" sz="6188" b="1" dirty="0"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99207" y="-2093072"/>
            <a:ext cx="4595668" cy="394521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356808" y="1028700"/>
            <a:ext cx="1741894" cy="1524000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39A1974D-769E-FC05-D424-D110C4390DF4}"/>
              </a:ext>
            </a:extLst>
          </p:cNvPr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3"/>
          <p:cNvSpPr txBox="1"/>
          <p:nvPr/>
        </p:nvSpPr>
        <p:spPr>
          <a:xfrm>
            <a:off x="7052558" y="2837868"/>
            <a:ext cx="3211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Data </a:t>
            </a:r>
            <a:r>
              <a:rPr lang="en-US" sz="3600" b="1" dirty="0" smtClean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Capture:</a:t>
            </a:r>
            <a:endParaRPr lang="en-US" sz="3600" b="1" dirty="0"/>
          </a:p>
          <a:p>
            <a:endParaRPr lang="en-US" dirty="0"/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77286815"/>
              </p:ext>
            </p:extLst>
          </p:nvPr>
        </p:nvGraphicFramePr>
        <p:xfrm>
          <a:off x="7119853" y="3616640"/>
          <a:ext cx="10253747" cy="1661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083038" y="5829300"/>
            <a:ext cx="4442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Cognitive </a:t>
            </a:r>
            <a:r>
              <a:rPr lang="en-US" sz="3600" b="1" dirty="0" smtClean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Profiling:</a:t>
            </a:r>
            <a:endParaRPr lang="en-US" sz="3600" b="1" dirty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010400" y="6439642"/>
            <a:ext cx="105528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Lightweight psychometric modeling builds unique learner profiles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08497" y="7429500"/>
            <a:ext cx="6083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Adaptive Content </a:t>
            </a:r>
            <a:r>
              <a:rPr lang="en-US" sz="3600" b="1" dirty="0" smtClean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Delivery:</a:t>
            </a:r>
            <a:endParaRPr lang="en-US" sz="3600" b="1" dirty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008497" y="8050282"/>
            <a:ext cx="851547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Adjusts pace, modality (text → video → interactive), </a:t>
            </a:r>
            <a:endParaRPr lang="en-US" sz="2800" dirty="0" smtClean="0">
              <a:solidFill>
                <a:schemeClr val="accent4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r>
              <a:rPr lang="en-US" sz="2800" dirty="0" err="1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gamification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on the fly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59436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53000">
              <a:schemeClr val="tx2">
                <a:lumMod val="20000"/>
                <a:lumOff val="80000"/>
              </a:schemeClr>
            </a:gs>
            <a:gs pos="83000">
              <a:schemeClr val="accent4">
                <a:lumMod val="20000"/>
                <a:lumOff val="8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293631"/>
            <a:ext cx="11049000" cy="2620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Real-Time Adaptation </a:t>
            </a:r>
            <a:endParaRPr lang="en-US" sz="5400" b="1" dirty="0" smtClean="0">
              <a:solidFill>
                <a:schemeClr val="accent2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pPr algn="ctr">
              <a:lnSpc>
                <a:spcPts val="6807"/>
              </a:lnSpc>
            </a:pPr>
            <a:r>
              <a:rPr lang="en-US" sz="5400" b="1" dirty="0" smtClean="0">
                <a:solidFill>
                  <a:schemeClr val="accent2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Examples</a:t>
            </a:r>
            <a:endParaRPr lang="en-US" sz="5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ts val="6807"/>
              </a:lnSpc>
            </a:pPr>
            <a:endParaRPr lang="en-US" sz="6188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1"/>
            <a:ext cx="4295171" cy="3785412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152910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6082" y="732850"/>
            <a:ext cx="1518368" cy="130038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11586" y="821394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A2B4B15F-98A4-C4E5-D9C4-044989363C9F}"/>
              </a:ext>
            </a:extLst>
          </p:cNvPr>
          <p:cNvSpPr/>
          <p:nvPr/>
        </p:nvSpPr>
        <p:spPr>
          <a:xfrm>
            <a:off x="15241" y="9486900"/>
            <a:ext cx="5013960" cy="800100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2"/>
          <p:cNvSpPr txBox="1"/>
          <p:nvPr/>
        </p:nvSpPr>
        <p:spPr>
          <a:xfrm>
            <a:off x="457200" y="3299341"/>
            <a:ext cx="80009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If attention drops →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switch to visual animations</a:t>
            </a:r>
            <a:r>
              <a:rPr lang="en-US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23160" y="4590990"/>
            <a:ext cx="102883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If frustration rises </a:t>
            </a:r>
            <a:r>
              <a:rPr lang="en-US" sz="2800" b="1" dirty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→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lesson slows or offers step-by-step hints</a:t>
            </a:r>
            <a:r>
              <a:rPr lang="en-US" sz="2800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sz="2800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980" y="5936099"/>
            <a:ext cx="776687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If overly easy →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unlocks next-level challenges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52016" y="7220009"/>
            <a:ext cx="8299067" cy="8002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If highly engaged →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introduces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gamified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rewards.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6095996" cy="10287000"/>
          </a:xfrm>
          <a:prstGeom prst="rect">
            <a:avLst/>
          </a:prstGeom>
        </p:spPr>
      </p:pic>
      <p:sp>
        <p:nvSpPr>
          <p:cNvPr id="30" name="Round Diagonal Corner Rectangle 29"/>
          <p:cNvSpPr/>
          <p:nvPr/>
        </p:nvSpPr>
        <p:spPr>
          <a:xfrm>
            <a:off x="446791" y="3299341"/>
            <a:ext cx="7970620" cy="613350"/>
          </a:xfrm>
          <a:prstGeom prst="round2Diag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2438400" y="4559020"/>
            <a:ext cx="9988568" cy="584480"/>
          </a:xfrm>
          <a:prstGeom prst="round2Diag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 Diagonal Corner Rectangle 31"/>
          <p:cNvSpPr/>
          <p:nvPr/>
        </p:nvSpPr>
        <p:spPr>
          <a:xfrm>
            <a:off x="446791" y="5936099"/>
            <a:ext cx="7970620" cy="552509"/>
          </a:xfrm>
          <a:prstGeom prst="round2Diag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Diagonal Corner Rectangle 32"/>
          <p:cNvSpPr/>
          <p:nvPr/>
        </p:nvSpPr>
        <p:spPr>
          <a:xfrm>
            <a:off x="3062776" y="7220009"/>
            <a:ext cx="8262744" cy="552509"/>
          </a:xfrm>
          <a:prstGeom prst="round2Diag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42440" y="347600"/>
            <a:ext cx="11359450" cy="174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6600" b="1" dirty="0">
                <a:solidFill>
                  <a:schemeClr val="accent2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Bonus Features</a:t>
            </a:r>
            <a:endParaRPr lang="en-US" sz="66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ts val="6807"/>
              </a:lnSpc>
            </a:pPr>
            <a:endParaRPr lang="en-US" sz="6188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170435" y="-2093071"/>
            <a:ext cx="4108164" cy="3731372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15170" y="1028700"/>
            <a:ext cx="1856097" cy="1447800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86038ED7-9620-129B-A426-3A94F13F0838}"/>
              </a:ext>
            </a:extLst>
          </p:cNvPr>
          <p:cNvSpPr/>
          <p:nvPr/>
        </p:nvSpPr>
        <p:spPr>
          <a:xfrm>
            <a:off x="13714081" y="9410700"/>
            <a:ext cx="4573919" cy="914400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6638553" y="2770594"/>
            <a:ext cx="5334002" cy="722142"/>
          </a:xfrm>
          <a:noFill/>
        </p:spPr>
        <p:txBody>
          <a:bodyPr>
            <a:noAutofit/>
          </a:bodyPr>
          <a:lstStyle/>
          <a:p>
            <a:r>
              <a:rPr lang="en-US" sz="4000" dirty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Teacher </a:t>
            </a:r>
            <a:r>
              <a:rPr lang="en-US" sz="4000" dirty="0" smtClean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Dashboard: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18621" y="5440114"/>
            <a:ext cx="4884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Offline </a:t>
            </a:r>
            <a:r>
              <a:rPr lang="en-US" sz="4000" dirty="0" smtClean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Mode:</a:t>
            </a:r>
            <a:endParaRPr lang="en-US" sz="4000" dirty="0"/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520" y="7131337"/>
            <a:ext cx="6749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Gamified</a:t>
            </a:r>
            <a:r>
              <a:rPr lang="en-US" sz="4000" dirty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Feedback </a:t>
            </a:r>
            <a:r>
              <a:rPr lang="en-US" sz="4000" dirty="0" smtClean="0"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Loop</a:t>
            </a:r>
            <a:r>
              <a:rPr lang="en-US" sz="4000" dirty="0" smtClean="0">
                <a:solidFill>
                  <a:schemeClr val="accent2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:</a:t>
            </a:r>
            <a:endParaRPr lang="en-US" sz="40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13208" y="3225996"/>
            <a:ext cx="6700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Class-wide trends in focus/stress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38040" y="3872327"/>
            <a:ext cx="783419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Suggests 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interventions.</a:t>
            </a:r>
          </a:p>
          <a:p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(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group discussion, break time, peer help).</a:t>
            </a:r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829800" y="6286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18621" y="6040279"/>
            <a:ext cx="9768828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Edge AI for low-resource schools without full internet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38040" y="7731502"/>
            <a:ext cx="9108584" cy="13542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Students earn 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“focus points” 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to unlock 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adaptive</a:t>
            </a:r>
          </a:p>
          <a:p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mini-games/challenges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1028700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6096000" y="1297949"/>
            <a:ext cx="738948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6770" y="349006"/>
            <a:ext cx="10171960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Neuroscience + AI Edge</a:t>
            </a:r>
            <a:endParaRPr lang="en-US" sz="5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ts val="6807"/>
              </a:lnSpc>
            </a:pPr>
            <a:endParaRPr lang="en-US" sz="6188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543126"/>
            <a:ext cx="16230600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240002" y="-2321407"/>
            <a:ext cx="4401834" cy="4414480"/>
            <a:chOff x="69460" y="-38100"/>
            <a:chExt cx="734490" cy="736600"/>
          </a:xfrm>
        </p:grpSpPr>
        <p:sp>
          <p:nvSpPr>
            <p:cNvPr id="8" name="Freeform 8"/>
            <p:cNvSpPr/>
            <p:nvPr/>
          </p:nvSpPr>
          <p:spPr>
            <a:xfrm>
              <a:off x="69460" y="0"/>
              <a:ext cx="734490" cy="618755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5975" y="791715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356808" y="1028700"/>
            <a:ext cx="1741894" cy="1504909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D7CD4557-1D2F-A2D8-3BCD-3E413A7B33BE}"/>
              </a:ext>
            </a:extLst>
          </p:cNvPr>
          <p:cNvSpPr/>
          <p:nvPr/>
        </p:nvSpPr>
        <p:spPr>
          <a:xfrm>
            <a:off x="13487400" y="9410700"/>
            <a:ext cx="4800600" cy="914400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TextBox 22"/>
          <p:cNvSpPr txBox="1"/>
          <p:nvPr/>
        </p:nvSpPr>
        <p:spPr>
          <a:xfrm>
            <a:off x="6572491" y="3816171"/>
            <a:ext cx="11662167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Based on cognitive load theory &amp; </a:t>
            </a:r>
            <a:endParaRPr lang="en-US" sz="3600" b="1" dirty="0" smtClean="0">
              <a:solidFill>
                <a:schemeClr val="accent4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    emotional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intelligence research</a:t>
            </a:r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</a:p>
          <a:p>
            <a:pPr marL="571500" indent="-571500">
              <a:buFont typeface="Arial" pitchFamily="34" charset="0"/>
              <a:buChar char="•"/>
            </a:pPr>
            <a:endParaRPr lang="en-US" sz="3600" b="1" dirty="0" smtClean="0">
              <a:solidFill>
                <a:schemeClr val="accent4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Aligns with brain-based learning principles</a:t>
            </a:r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.</a:t>
            </a:r>
          </a:p>
          <a:p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AI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provides dynamic, data-driven personalization </a:t>
            </a:r>
            <a:endParaRPr lang="en-US" sz="3600" b="1" dirty="0" smtClean="0">
              <a:solidFill>
                <a:schemeClr val="accent4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r>
              <a:rPr lang="en-US" sz="3600" b="1" dirty="0" smtClean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   unlike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static e-learning.</a:t>
            </a:r>
            <a:endParaRPr lang="en-US" sz="36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211019" cy="102870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-2133600" y="-8763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324600" y="1409700"/>
            <a:ext cx="8382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323694"/>
            <a:ext cx="11359450" cy="174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Impact &amp; Scalability</a:t>
            </a:r>
            <a:endParaRPr lang="en-US" sz="5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ts val="6807"/>
              </a:lnSpc>
            </a:pPr>
            <a:endParaRPr lang="en-US" sz="6188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99207" y="-2093072"/>
            <a:ext cx="4595668" cy="3850201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2" y="933688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175640" y="1028700"/>
            <a:ext cx="1923062" cy="1447800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tint val="66000"/>
                    <a:satMod val="160000"/>
                  </a:schemeClr>
                </a:gs>
                <a:gs pos="50000">
                  <a:schemeClr val="accent1">
                    <a:lumMod val="75000"/>
                    <a:tint val="44500"/>
                    <a:satMod val="16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D915E689-5C0B-2175-825D-26EEC85E20F5}"/>
              </a:ext>
            </a:extLst>
          </p:cNvPr>
          <p:cNvSpPr/>
          <p:nvPr/>
        </p:nvSpPr>
        <p:spPr>
          <a:xfrm>
            <a:off x="14096999" y="9486900"/>
            <a:ext cx="4165311" cy="785088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7" name="TextBox 26"/>
          <p:cNvSpPr txBox="1"/>
          <p:nvPr/>
        </p:nvSpPr>
        <p:spPr>
          <a:xfrm>
            <a:off x="6934200" y="3716615"/>
            <a:ext cx="98587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For Schools: </a:t>
            </a:r>
            <a:r>
              <a:rPr lang="en-US" sz="2800" dirty="0">
                <a:solidFill>
                  <a:srgbClr val="00206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Boosts student engagement, reduces dropout.</a:t>
            </a:r>
            <a:endParaRPr lang="en-US" sz="2800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34200" y="5676900"/>
            <a:ext cx="10272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For </a:t>
            </a:r>
            <a:r>
              <a:rPr lang="en-US" sz="2800" b="1" dirty="0" err="1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EdTech</a:t>
            </a:r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Platforms: </a:t>
            </a:r>
            <a:r>
              <a:rPr lang="en-US" sz="2800" dirty="0">
                <a:solidFill>
                  <a:srgbClr val="00206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Next-gen intelligent tutoring integration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18960" y="4621112"/>
            <a:ext cx="11538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For </a:t>
            </a:r>
            <a:r>
              <a:rPr lang="en-US" sz="2800" b="1" dirty="0" err="1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Neurodivergent</a:t>
            </a:r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Learners: </a:t>
            </a:r>
            <a:r>
              <a:rPr lang="en-US" sz="2800" dirty="0">
                <a:solidFill>
                  <a:srgbClr val="00206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Tailored pathways improving inclusivity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3090" y="7277100"/>
            <a:ext cx="1146820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Scalable: </a:t>
            </a:r>
            <a:endParaRPr lang="en-US" sz="2800" b="1" dirty="0" smtClean="0">
              <a:solidFill>
                <a:srgbClr val="002060"/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From </a:t>
            </a:r>
            <a:r>
              <a:rPr lang="en-US" sz="2800" b="1" dirty="0">
                <a:solidFill>
                  <a:srgbClr val="000000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classrooms → mobile apps → global low-resource contexts.</a:t>
            </a:r>
            <a:endParaRPr lang="en-US" sz="2800" b="1" dirty="0"/>
          </a:p>
          <a:p>
            <a:endParaRPr lang="en-US" dirty="0"/>
          </a:p>
        </p:txBody>
      </p:sp>
      <p:pic>
        <p:nvPicPr>
          <p:cNvPr id="3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201955" cy="1027198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502610" y="3390900"/>
            <a:ext cx="11759701" cy="32723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6781800" y="4516834"/>
            <a:ext cx="11179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81800" y="5524500"/>
            <a:ext cx="11179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187436" y="1205463"/>
            <a:ext cx="750287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56267" y="344774"/>
            <a:ext cx="11359450" cy="174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Example Use Cases</a:t>
            </a:r>
            <a:endParaRPr lang="en-US" sz="5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>
              <a:lnSpc>
                <a:spcPts val="6807"/>
              </a:lnSpc>
            </a:pPr>
            <a:endParaRPr lang="en-US" sz="6188" b="1" dirty="0">
              <a:solidFill>
                <a:srgbClr val="FFE012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99207" y="-2321407"/>
            <a:ext cx="4542629" cy="4414480"/>
            <a:chOff x="45967" y="-38100"/>
            <a:chExt cx="757983" cy="736600"/>
          </a:xfrm>
        </p:grpSpPr>
        <p:sp>
          <p:nvSpPr>
            <p:cNvPr id="8" name="Freeform 8"/>
            <p:cNvSpPr/>
            <p:nvPr/>
          </p:nvSpPr>
          <p:spPr>
            <a:xfrm>
              <a:off x="45967" y="0"/>
              <a:ext cx="757983" cy="622617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219540" y="1028700"/>
            <a:ext cx="1879162" cy="1524000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pFill/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62">
            <a:extLst>
              <a:ext uri="{FF2B5EF4-FFF2-40B4-BE49-F238E27FC236}">
                <a16:creationId xmlns="" xmlns:a16="http://schemas.microsoft.com/office/drawing/2014/main" id="{CADC7097-3C73-C0A5-D70D-B910CFDD5253}"/>
              </a:ext>
            </a:extLst>
          </p:cNvPr>
          <p:cNvSpPr/>
          <p:nvPr/>
        </p:nvSpPr>
        <p:spPr>
          <a:xfrm>
            <a:off x="14020800" y="9563100"/>
            <a:ext cx="4267200" cy="762000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8077200" y="3695700"/>
            <a:ext cx="9003042" cy="1231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Classroom Setting: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Teacher monitors engagement </a:t>
            </a:r>
            <a:endParaRPr lang="en-US" sz="2800" dirty="0" smtClean="0">
              <a:solidFill>
                <a:schemeClr val="accent6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dips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to intervene.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77200" y="7497602"/>
            <a:ext cx="8996068" cy="1231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Special Education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: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Personalized sensory-friendly </a:t>
            </a:r>
            <a:endParaRPr lang="en-US" sz="2800" dirty="0" smtClean="0">
              <a:solidFill>
                <a:schemeClr val="accent6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learning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pathways.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077200" y="5035390"/>
            <a:ext cx="8996068" cy="1231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Self-Learning Students: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Adaptive AI tutor adjusts </a:t>
            </a:r>
            <a:endParaRPr lang="en-US" sz="2800" dirty="0" smtClean="0">
              <a:solidFill>
                <a:schemeClr val="accent6">
                  <a:lumMod val="50000"/>
                </a:schemeClr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to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their study style.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77201" y="6351505"/>
            <a:ext cx="9003042" cy="1231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3"/>
              </a:buBlip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Corporate Training: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Employees get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optimized</a:t>
            </a:r>
          </a:p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micro-learning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sessions.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09449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48" name="Straight Connector 2047"/>
          <p:cNvCxnSpPr/>
          <p:nvPr/>
        </p:nvCxnSpPr>
        <p:spPr>
          <a:xfrm>
            <a:off x="6511692" y="1485900"/>
            <a:ext cx="78486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432</Words>
  <Application>Microsoft Office PowerPoint</Application>
  <PresentationFormat>Custom</PresentationFormat>
  <Paragraphs>83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Bahnschrift SemiBold</vt:lpstr>
      <vt:lpstr>Calibri</vt:lpstr>
      <vt:lpstr>思源宋体-思源宋体-ExtraLight</vt:lpstr>
      <vt:lpstr>Poppins Bold</vt:lpstr>
      <vt:lpstr>Poppins</vt:lpstr>
      <vt:lpstr>Wingdings</vt:lpstr>
      <vt:lpstr>Office Theme</vt:lpstr>
      <vt:lpstr>PowerPoint Presentation</vt:lpstr>
      <vt:lpstr>The Problem</vt:lpstr>
      <vt:lpstr>PowerPoint Presentation</vt:lpstr>
      <vt:lpstr>PowerPoint Presentation</vt:lpstr>
      <vt:lpstr>PowerPoint Presentation</vt:lpstr>
      <vt:lpstr>Teacher Dashboard: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>gazala begum</dc:creator>
  <cp:lastModifiedBy>gazala begum</cp:lastModifiedBy>
  <cp:revision>87</cp:revision>
  <dcterms:created xsi:type="dcterms:W3CDTF">2006-08-16T00:00:00Z</dcterms:created>
  <dcterms:modified xsi:type="dcterms:W3CDTF">2025-08-28T08:16:12Z</dcterms:modified>
  <dc:identifier>DAGVPOy7A7Q</dc:identifier>
</cp:coreProperties>
</file>